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ntserrat" panose="00000500000000000000" pitchFamily="2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sv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"/>
            <a:ext cx="5255597" cy="10287001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87521" y="3346620"/>
            <a:ext cx="7214594" cy="128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21" y="4403531"/>
            <a:ext cx="8293728" cy="200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b="1" spc="-232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1" y="6550297"/>
            <a:ext cx="6832368" cy="4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Motor Theft Cases in 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77927"/>
            <a:chOff x="0" y="0"/>
            <a:chExt cx="4816593" cy="415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5586"/>
            </a:xfrm>
            <a:custGeom>
              <a:avLst/>
              <a:gdLst/>
              <a:ahLst/>
              <a:cxnLst/>
              <a:rect l="l" t="t" r="r" b="b"/>
              <a:pathLst>
                <a:path w="4816592" h="415586">
                  <a:moveTo>
                    <a:pt x="0" y="0"/>
                  </a:moveTo>
                  <a:lnTo>
                    <a:pt x="4816592" y="0"/>
                  </a:lnTo>
                  <a:lnTo>
                    <a:pt x="4816592" y="415586"/>
                  </a:lnTo>
                  <a:lnTo>
                    <a:pt x="0" y="415586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91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6.What are the top  stolen vehicle by location?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4378" y="1577927"/>
            <a:ext cx="8912735" cy="5408135"/>
          </a:xfrm>
          <a:custGeom>
            <a:avLst/>
            <a:gdLst/>
            <a:ahLst/>
            <a:cxnLst/>
            <a:rect l="l" t="t" r="r" b="b"/>
            <a:pathLst>
              <a:path w="8912735" h="5408135">
                <a:moveTo>
                  <a:pt x="0" y="0"/>
                </a:moveTo>
                <a:lnTo>
                  <a:pt x="8912735" y="0"/>
                </a:lnTo>
                <a:lnTo>
                  <a:pt x="8912735" y="5408135"/>
                </a:lnTo>
                <a:lnTo>
                  <a:pt x="0" y="5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8" r="-2251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08357" y="1577927"/>
            <a:ext cx="9379643" cy="5408135"/>
          </a:xfrm>
          <a:custGeom>
            <a:avLst/>
            <a:gdLst/>
            <a:ahLst/>
            <a:cxnLst/>
            <a:rect l="l" t="t" r="r" b="b"/>
            <a:pathLst>
              <a:path w="9379643" h="5408135">
                <a:moveTo>
                  <a:pt x="0" y="0"/>
                </a:moveTo>
                <a:lnTo>
                  <a:pt x="9379643" y="0"/>
                </a:lnTo>
                <a:lnTo>
                  <a:pt x="9379643" y="5408135"/>
                </a:lnTo>
                <a:lnTo>
                  <a:pt x="0" y="5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13" b="-13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7042035"/>
            <a:ext cx="18292378" cy="368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Auckland (273 cases): Toyota is the most stolen brand.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Canterbury &amp; Otago: Toyota remains the most targeted brand.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Bay of Plenty (72 cases) &amp; Wellington (66 cases):  Toyota and Mazda are commonly stolen.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Northland : Subaru is the most stolen brand.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Gisborne &amp; Waikato: Nissan is the most stolen brand.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Taranaki, Hawke’s Bay, Manawatu-Whanganui &amp; Nelson: Trailer is the most stolen brand.</a:t>
            </a:r>
          </a:p>
          <a:p>
            <a:pPr marL="486066" lvl="1" indent="-243033" algn="l">
              <a:lnSpc>
                <a:spcPts val="3737"/>
              </a:lnSpc>
              <a:buFont typeface="Arial"/>
              <a:buChar char="•"/>
            </a:pPr>
            <a:r>
              <a:rPr lang="en-US" sz="22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Southland : Lowest theft cases still Subaru is the Most stolen Brand.</a:t>
            </a:r>
          </a:p>
          <a:p>
            <a:pPr algn="l">
              <a:lnSpc>
                <a:spcPts val="3402"/>
              </a:lnSpc>
              <a:spcBef>
                <a:spcPct val="0"/>
              </a:spcBef>
            </a:pPr>
            <a:endParaRPr lang="en-US" sz="2251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2195597" cy="1826358"/>
            <a:chOff x="0" y="0"/>
            <a:chExt cx="3212009" cy="481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2009" cy="481016"/>
            </a:xfrm>
            <a:custGeom>
              <a:avLst/>
              <a:gdLst/>
              <a:ahLst/>
              <a:cxnLst/>
              <a:rect l="l" t="t" r="r" b="b"/>
              <a:pathLst>
                <a:path w="3212009" h="481016">
                  <a:moveTo>
                    <a:pt x="0" y="0"/>
                  </a:moveTo>
                  <a:lnTo>
                    <a:pt x="3212009" y="0"/>
                  </a:lnTo>
                  <a:lnTo>
                    <a:pt x="3212009" y="481016"/>
                  </a:lnTo>
                  <a:lnTo>
                    <a:pt x="0" y="481016"/>
                  </a:lnTo>
                  <a:close/>
                </a:path>
              </a:pathLst>
            </a:custGeom>
            <a:solidFill>
              <a:srgbClr val="051349"/>
            </a:solidFill>
            <a:ln w="95250" cap="sq">
              <a:solidFill>
                <a:srgbClr val="A5D9E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3212009" cy="633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591"/>
                </a:lnSpc>
              </a:pPr>
              <a:r>
                <a:rPr lang="en-US" sz="8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Recommendations:-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8459" y="2393166"/>
            <a:ext cx="16336388" cy="64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3"/>
              </a:lnSpc>
            </a:pPr>
            <a:endParaRPr/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 on Auckland, Canterbury, and Wellington, as they have the highest theft rates.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Increase police patrolling and CCTV surveillance in theft-prone areas.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Promote secure parking zones with restricted access.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Encourage well-lit public parking areas and residential security measures.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Encourage vehicle owners to use GPS trackers, steering locks, and immobilizers.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Insurance companies can provide discounts for cars with security devices.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 random vehicle checks in high-risk zones.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 AI-powered predictive policing using theft pattern analysis.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 public awareness campaigns to educate vehicle owners.</a:t>
            </a:r>
          </a:p>
          <a:p>
            <a:pPr marL="659826" lvl="1" indent="-329913" algn="l">
              <a:lnSpc>
                <a:spcPts val="3973"/>
              </a:lnSpc>
              <a:buFont typeface="Arial"/>
              <a:buChar char="•"/>
            </a:pPr>
            <a:r>
              <a:rPr lang="en-US" sz="305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Encourage neighborhood watch programs to monitor suspicious activities.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9871" y="2680192"/>
            <a:ext cx="8892659" cy="4924128"/>
            <a:chOff x="0" y="0"/>
            <a:chExt cx="2785608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051349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88696" y="5549952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488696" y="5142256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8394" y="2100713"/>
            <a:ext cx="6083085" cy="6083085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434840" y="2667169"/>
            <a:ext cx="4950194" cy="495017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8980" b="-8324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38726" y="5521377"/>
            <a:ext cx="3760379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tiwarianiket921@gmail.com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38726" y="5126704"/>
            <a:ext cx="1993285" cy="2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+91 7439715261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49471" y="4475066"/>
            <a:ext cx="3374058" cy="49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Aniket Tiwari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38680" y="2948548"/>
            <a:ext cx="4690387" cy="86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b="1" spc="47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38680" y="3787218"/>
            <a:ext cx="4872554" cy="43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34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2324" y="445893"/>
            <a:ext cx="3630003" cy="8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676226"/>
            <a:ext cx="10484705" cy="646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Introduction                                                                               01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Objectives                                                                                 02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Which regions has most motor theft cases?                        03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Is there any pattern in theft with respect to vehicle type?  04  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what are the yearly trends in motor theft cases in new Zealand?                                                                                    05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Do motor theft cases depends on population density?      06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What are the distribution on theft cases on the basis of vehicle name?                                                                           07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What are the top stolen vehicle by location?                       08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                                                                   09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Thank You                                                                                 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827" b="-13861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778327" y="2912467"/>
            <a:ext cx="12731346" cy="5463940"/>
            <a:chOff x="0" y="0"/>
            <a:chExt cx="3353112" cy="14390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53112" cy="1439062"/>
            </a:xfrm>
            <a:custGeom>
              <a:avLst/>
              <a:gdLst/>
              <a:ahLst/>
              <a:cxnLst/>
              <a:rect l="l" t="t" r="r" b="b"/>
              <a:pathLst>
                <a:path w="3353112" h="143906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423860"/>
                  </a:lnTo>
                  <a:cubicBezTo>
                    <a:pt x="3353112" y="1427892"/>
                    <a:pt x="3351510" y="1431759"/>
                    <a:pt x="3348659" y="1434610"/>
                  </a:cubicBezTo>
                  <a:cubicBezTo>
                    <a:pt x="3345808" y="1437461"/>
                    <a:pt x="3341941" y="1439062"/>
                    <a:pt x="3337909" y="1439062"/>
                  </a:cubicBezTo>
                  <a:lnTo>
                    <a:pt x="15202" y="1439062"/>
                  </a:lnTo>
                  <a:cubicBezTo>
                    <a:pt x="11171" y="1439062"/>
                    <a:pt x="7304" y="1437461"/>
                    <a:pt x="4453" y="1434610"/>
                  </a:cubicBezTo>
                  <a:cubicBezTo>
                    <a:pt x="1602" y="1431759"/>
                    <a:pt x="0" y="1427892"/>
                    <a:pt x="0" y="1423860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051349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353112" cy="145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58350" y="4197614"/>
            <a:ext cx="11150794" cy="398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dataset contains information on stolen vehicles, their locations, and manufacturing details. It consists of: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Stolen Vehicles Data : Includes vehicle type, make, model year, color, date stolen, and location.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Vehicle Make Details : Lists vehicle manufacturers and their types.</a:t>
            </a:r>
          </a:p>
          <a:p>
            <a:pPr marL="533061" lvl="1" indent="-266531" algn="ctr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Location Data : Covers theft locations with region, country, population, and density.</a:t>
            </a:r>
          </a:p>
          <a:p>
            <a:pPr algn="ctr">
              <a:lnSpc>
                <a:spcPts val="3950"/>
              </a:lnSpc>
            </a:pPr>
            <a:endParaRPr lang="en-US" sz="246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4042" y="0"/>
            <a:ext cx="3753958" cy="10287000"/>
            <a:chOff x="0" y="0"/>
            <a:chExt cx="9886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8697" cy="2709333"/>
            </a:xfrm>
            <a:custGeom>
              <a:avLst/>
              <a:gdLst/>
              <a:ahLst/>
              <a:cxnLst/>
              <a:rect l="l" t="t" r="r" b="b"/>
              <a:pathLst>
                <a:path w="988697" h="2709333">
                  <a:moveTo>
                    <a:pt x="0" y="0"/>
                  </a:moveTo>
                  <a:lnTo>
                    <a:pt x="988697" y="0"/>
                  </a:lnTo>
                  <a:lnTo>
                    <a:pt x="9886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886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282526" cy="1915578"/>
            <a:chOff x="0" y="0"/>
            <a:chExt cx="1654657" cy="5045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4657" cy="504514"/>
            </a:xfrm>
            <a:custGeom>
              <a:avLst/>
              <a:gdLst/>
              <a:ahLst/>
              <a:cxnLst/>
              <a:rect l="l" t="t" r="r" b="b"/>
              <a:pathLst>
                <a:path w="1654657" h="504514">
                  <a:moveTo>
                    <a:pt x="0" y="0"/>
                  </a:moveTo>
                  <a:lnTo>
                    <a:pt x="1654657" y="0"/>
                  </a:lnTo>
                  <a:lnTo>
                    <a:pt x="1654657" y="504514"/>
                  </a:lnTo>
                  <a:lnTo>
                    <a:pt x="0" y="504514"/>
                  </a:lnTo>
                  <a:close/>
                </a:path>
              </a:pathLst>
            </a:custGeom>
            <a:solidFill>
              <a:srgbClr val="051349"/>
            </a:solidFill>
            <a:ln w="95250" cap="sq">
              <a:solidFill>
                <a:srgbClr val="A5D9E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654657" cy="59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920"/>
                </a:lnSpc>
              </a:pPr>
              <a:r>
                <a:rPr lang="en-US" sz="8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Objective:-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189" y="2135836"/>
            <a:ext cx="13549074" cy="359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8"/>
              </a:lnSpc>
              <a:spcBef>
                <a:spcPct val="0"/>
              </a:spcBef>
            </a:pPr>
            <a:r>
              <a:rPr lang="en-US" sz="550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Target Group: 🚔 Police Department</a:t>
            </a:r>
          </a:p>
          <a:p>
            <a:pPr algn="l">
              <a:lnSpc>
                <a:spcPts val="7158"/>
              </a:lnSpc>
              <a:spcBef>
                <a:spcPct val="0"/>
              </a:spcBef>
            </a:pPr>
            <a:r>
              <a:rPr lang="en-US" sz="550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 Goal:</a:t>
            </a:r>
          </a:p>
          <a:p>
            <a:pPr algn="l">
              <a:lnSpc>
                <a:spcPts val="7158"/>
              </a:lnSpc>
              <a:spcBef>
                <a:spcPct val="0"/>
              </a:spcBef>
            </a:pPr>
            <a:r>
              <a:rPr lang="en-US" sz="550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📊 Actionable Insights for Motor Vehicle Theft Trends in New Zealand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571005"/>
            <a:chOff x="0" y="0"/>
            <a:chExt cx="4816593" cy="4137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13763"/>
            </a:xfrm>
            <a:custGeom>
              <a:avLst/>
              <a:gdLst/>
              <a:ahLst/>
              <a:cxnLst/>
              <a:rect l="l" t="t" r="r" b="b"/>
              <a:pathLst>
                <a:path w="4816592" h="413763">
                  <a:moveTo>
                    <a:pt x="0" y="0"/>
                  </a:moveTo>
                  <a:lnTo>
                    <a:pt x="4816592" y="0"/>
                  </a:lnTo>
                  <a:lnTo>
                    <a:pt x="4816592" y="413763"/>
                  </a:lnTo>
                  <a:lnTo>
                    <a:pt x="0" y="413763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480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19"/>
                </a:lnSpc>
              </a:pPr>
              <a:r>
                <a:rPr lang="en-US" sz="6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1. Which regions has most motor theft cases?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571005"/>
            <a:ext cx="9144004" cy="5469023"/>
          </a:xfrm>
          <a:custGeom>
            <a:avLst/>
            <a:gdLst/>
            <a:ahLst/>
            <a:cxnLst/>
            <a:rect l="l" t="t" r="r" b="b"/>
            <a:pathLst>
              <a:path w="9351717" h="5469023">
                <a:moveTo>
                  <a:pt x="0" y="0"/>
                </a:moveTo>
                <a:lnTo>
                  <a:pt x="9351717" y="0"/>
                </a:lnTo>
                <a:lnTo>
                  <a:pt x="9351717" y="5469023"/>
                </a:lnTo>
                <a:lnTo>
                  <a:pt x="0" y="546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48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0830" y="1571005"/>
            <a:ext cx="9367170" cy="5469023"/>
          </a:xfrm>
          <a:custGeom>
            <a:avLst/>
            <a:gdLst/>
            <a:ahLst/>
            <a:cxnLst/>
            <a:rect l="l" t="t" r="r" b="b"/>
            <a:pathLst>
              <a:path w="9367170" h="5469023">
                <a:moveTo>
                  <a:pt x="0" y="0"/>
                </a:moveTo>
                <a:lnTo>
                  <a:pt x="9367170" y="0"/>
                </a:lnTo>
                <a:lnTo>
                  <a:pt x="9367170" y="5469023"/>
                </a:lnTo>
                <a:lnTo>
                  <a:pt x="0" y="5469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2" b="-154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7249467"/>
            <a:ext cx="18288000" cy="303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783" lvl="1" indent="-250891">
              <a:lnSpc>
                <a:spcPts val="3021"/>
              </a:lnSpc>
              <a:buFont typeface="Arial"/>
              <a:buChar char="•"/>
            </a:pPr>
            <a:r>
              <a:rPr lang="en-US" sz="232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Auckland reports the highest number of motor theft cases (1,630), significantly higher than other regions, indicating a major hotspot for vehicle theft.</a:t>
            </a:r>
          </a:p>
          <a:p>
            <a:pPr marL="501783" lvl="1" indent="-250891">
              <a:lnSpc>
                <a:spcPts val="3021"/>
              </a:lnSpc>
              <a:buFont typeface="Arial"/>
              <a:buChar char="•"/>
            </a:pPr>
            <a:r>
              <a:rPr lang="en-US" sz="232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Canterbury (660) and Bay of Plenty (445) follow as the next most affected regions, suggesting higher crime rates in these areas.</a:t>
            </a:r>
          </a:p>
          <a:p>
            <a:pPr marL="501783" lvl="1" indent="-250891">
              <a:lnSpc>
                <a:spcPts val="3021"/>
              </a:lnSpc>
              <a:buFont typeface="Arial"/>
              <a:buChar char="•"/>
            </a:pPr>
            <a:r>
              <a:rPr lang="en-US" sz="232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Regions like Southland (26) and Nelson (92) have the lowest cases, possibly due to better security measures.</a:t>
            </a:r>
          </a:p>
          <a:p>
            <a:pPr marL="501783" lvl="1" indent="-250891">
              <a:lnSpc>
                <a:spcPts val="3021"/>
              </a:lnSpc>
              <a:buFont typeface="Arial"/>
              <a:buChar char="•"/>
            </a:pPr>
            <a:r>
              <a:rPr lang="en-US" sz="232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Overall, urban regions experience more theft cases compared to rural areas, likely due to higher vehicle density and increased criminal activity.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endParaRPr lang="en-US" sz="2324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83522"/>
            <a:chOff x="0" y="0"/>
            <a:chExt cx="4816593" cy="417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7059"/>
            </a:xfrm>
            <a:custGeom>
              <a:avLst/>
              <a:gdLst/>
              <a:ahLst/>
              <a:cxnLst/>
              <a:rect l="l" t="t" r="r" b="b"/>
              <a:pathLst>
                <a:path w="4816592" h="417059">
                  <a:moveTo>
                    <a:pt x="0" y="0"/>
                  </a:moveTo>
                  <a:lnTo>
                    <a:pt x="4816592" y="0"/>
                  </a:lnTo>
                  <a:lnTo>
                    <a:pt x="4816592" y="417059"/>
                  </a:lnTo>
                  <a:lnTo>
                    <a:pt x="0" y="417059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64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69"/>
                </a:lnSpc>
              </a:pPr>
              <a:r>
                <a:rPr lang="en-US" sz="48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2. Is there any pattern in theft with respect to vehicle type?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83522"/>
            <a:ext cx="8920830" cy="5278459"/>
          </a:xfrm>
          <a:custGeom>
            <a:avLst/>
            <a:gdLst/>
            <a:ahLst/>
            <a:cxnLst/>
            <a:rect l="l" t="t" r="r" b="b"/>
            <a:pathLst>
              <a:path w="8920830" h="5278459">
                <a:moveTo>
                  <a:pt x="0" y="0"/>
                </a:moveTo>
                <a:lnTo>
                  <a:pt x="8920830" y="0"/>
                </a:lnTo>
                <a:lnTo>
                  <a:pt x="8920830" y="5278458"/>
                </a:lnTo>
                <a:lnTo>
                  <a:pt x="0" y="527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9" r="-1557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0830" y="1583522"/>
            <a:ext cx="9367170" cy="5232583"/>
          </a:xfrm>
          <a:custGeom>
            <a:avLst/>
            <a:gdLst/>
            <a:ahLst/>
            <a:cxnLst/>
            <a:rect l="l" t="t" r="r" b="b"/>
            <a:pathLst>
              <a:path w="9367170" h="5232583">
                <a:moveTo>
                  <a:pt x="0" y="0"/>
                </a:moveTo>
                <a:lnTo>
                  <a:pt x="9367170" y="0"/>
                </a:lnTo>
                <a:lnTo>
                  <a:pt x="9367170" y="5232583"/>
                </a:lnTo>
                <a:lnTo>
                  <a:pt x="0" y="5232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01" b="-344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6983349"/>
            <a:ext cx="18288000" cy="369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Station wagons and Saloons are the most stolen vehicle types, with 945 and 851 cases, respectively, indicating that these are prime targets for theft.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Hatchbacks (644) and Trailers (582) also have high theft cases, suggesting that smaller, commonly owned vehicles and detachable trailers are at risk.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Utility vehicles (466) and Road bikes (297) follow, showing that both work-related and personal-use vehicles are being targeted.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Mopeds (187), Light Vans (154), Boat Trailers (105), and Heavy Trailers (90) have lower theft cases, likely due to lower availability and better security.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Overall, frequently used family and commercial vehicles are more prone to theft, possibly due to their high resale value and easy accessibility.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" y="1577927"/>
            <a:ext cx="9794441" cy="5304182"/>
          </a:xfrm>
          <a:custGeom>
            <a:avLst/>
            <a:gdLst/>
            <a:ahLst/>
            <a:cxnLst/>
            <a:rect l="l" t="t" r="r" b="b"/>
            <a:pathLst>
              <a:path w="10259869" h="5304182">
                <a:moveTo>
                  <a:pt x="0" y="0"/>
                </a:moveTo>
                <a:lnTo>
                  <a:pt x="10259869" y="0"/>
                </a:lnTo>
                <a:lnTo>
                  <a:pt x="10259869" y="5304182"/>
                </a:lnTo>
                <a:lnTo>
                  <a:pt x="0" y="530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" b="-44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577927"/>
            <a:chOff x="0" y="0"/>
            <a:chExt cx="4816593" cy="4155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15586"/>
            </a:xfrm>
            <a:custGeom>
              <a:avLst/>
              <a:gdLst/>
              <a:ahLst/>
              <a:cxnLst/>
              <a:rect l="l" t="t" r="r" b="b"/>
              <a:pathLst>
                <a:path w="4816592" h="415586">
                  <a:moveTo>
                    <a:pt x="0" y="0"/>
                  </a:moveTo>
                  <a:lnTo>
                    <a:pt x="4816592" y="0"/>
                  </a:lnTo>
                  <a:lnTo>
                    <a:pt x="4816592" y="415586"/>
                  </a:lnTo>
                  <a:lnTo>
                    <a:pt x="0" y="415586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463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3. what are the yearly trends in motor theft cases in new Zealand?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794437" y="1577927"/>
            <a:ext cx="8493563" cy="5304182"/>
          </a:xfrm>
          <a:custGeom>
            <a:avLst/>
            <a:gdLst/>
            <a:ahLst/>
            <a:cxnLst/>
            <a:rect l="l" t="t" r="r" b="b"/>
            <a:pathLst>
              <a:path w="8493563" h="5304182">
                <a:moveTo>
                  <a:pt x="0" y="0"/>
                </a:moveTo>
                <a:lnTo>
                  <a:pt x="8493563" y="0"/>
                </a:lnTo>
                <a:lnTo>
                  <a:pt x="8493563" y="5304182"/>
                </a:lnTo>
                <a:lnTo>
                  <a:pt x="0" y="530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312" b="-314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7073265"/>
            <a:ext cx="18288000" cy="221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>
              <a:lnSpc>
                <a:spcPts val="3509"/>
              </a:lnSpc>
              <a:buFont typeface="Arial"/>
              <a:buChar char="•"/>
            </a:pPr>
            <a:r>
              <a:rPr lang="en-US" sz="2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Significant Increase in 2022: There was a sharp rise in 2022, with theft cases reaching 2,875, an increase of 1,212 cases compared to 2021.</a:t>
            </a:r>
          </a:p>
          <a:p>
            <a:pPr marL="582927" lvl="1" indent="-291463">
              <a:lnSpc>
                <a:spcPts val="3509"/>
              </a:lnSpc>
              <a:buFont typeface="Arial"/>
              <a:buChar char="•"/>
            </a:pPr>
            <a:r>
              <a:rPr lang="en-US" sz="2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Possible Reasons for the Surge: The increase could be due to a rise in criminal activities, changes in law enforcement reporting and economic factors.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2699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32907"/>
            <a:chOff x="0" y="0"/>
            <a:chExt cx="4816593" cy="403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03729"/>
            </a:xfrm>
            <a:custGeom>
              <a:avLst/>
              <a:gdLst/>
              <a:ahLst/>
              <a:cxnLst/>
              <a:rect l="l" t="t" r="r" b="b"/>
              <a:pathLst>
                <a:path w="4816592" h="403729">
                  <a:moveTo>
                    <a:pt x="0" y="0"/>
                  </a:moveTo>
                  <a:lnTo>
                    <a:pt x="4816592" y="0"/>
                  </a:lnTo>
                  <a:lnTo>
                    <a:pt x="4816592" y="403729"/>
                  </a:lnTo>
                  <a:lnTo>
                    <a:pt x="0" y="403729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51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5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4. Do motor theft cases depends on population density?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32907"/>
            <a:ext cx="8920830" cy="5637764"/>
          </a:xfrm>
          <a:custGeom>
            <a:avLst/>
            <a:gdLst/>
            <a:ahLst/>
            <a:cxnLst/>
            <a:rect l="l" t="t" r="r" b="b"/>
            <a:pathLst>
              <a:path w="9088329" h="5637764">
                <a:moveTo>
                  <a:pt x="0" y="0"/>
                </a:moveTo>
                <a:lnTo>
                  <a:pt x="9088329" y="0"/>
                </a:lnTo>
                <a:lnTo>
                  <a:pt x="9088329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2" r="-1240" b="-12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0830" y="1532907"/>
            <a:ext cx="9367170" cy="5637764"/>
          </a:xfrm>
          <a:custGeom>
            <a:avLst/>
            <a:gdLst/>
            <a:ahLst/>
            <a:cxnLst/>
            <a:rect l="l" t="t" r="r" b="b"/>
            <a:pathLst>
              <a:path w="9367170" h="5637764">
                <a:moveTo>
                  <a:pt x="0" y="0"/>
                </a:moveTo>
                <a:lnTo>
                  <a:pt x="9367170" y="0"/>
                </a:lnTo>
                <a:lnTo>
                  <a:pt x="9367170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7252970"/>
            <a:ext cx="18288000" cy="310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>
              <a:lnSpc>
                <a:spcPts val="3509"/>
              </a:lnSpc>
              <a:buFont typeface="Arial"/>
              <a:buChar char="•"/>
            </a:pPr>
            <a:r>
              <a:rPr lang="en-US" sz="2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Higher Population Density Leads to More Thefts: Auckland, Nelson, and Wellington, which have higher population densities, report the highest number of motor theft cases.</a:t>
            </a:r>
          </a:p>
          <a:p>
            <a:pPr marL="582927" lvl="1" indent="-291463">
              <a:lnSpc>
                <a:spcPts val="3509"/>
              </a:lnSpc>
              <a:buFont typeface="Arial"/>
              <a:buChar char="•"/>
            </a:pPr>
            <a:r>
              <a:rPr lang="en-US" sz="2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Moderate Density, Moderate Thefts: Regions like Taranaki, Waikato, and Northland show moderate theft cases, indicating a possible correlation between density and theft rates.</a:t>
            </a:r>
          </a:p>
          <a:p>
            <a:pPr marL="582927" lvl="1" indent="-291463">
              <a:lnSpc>
                <a:spcPts val="3509"/>
              </a:lnSpc>
              <a:buFont typeface="Arial"/>
              <a:buChar char="•"/>
            </a:pPr>
            <a:r>
              <a:rPr lang="en-US" sz="2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Lower Density, Fewer Thefts: Regions with lower population density, such as Gisborne, Otago, and Southland, have significantly fewer theft cases.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endParaRPr lang="en-US" sz="2699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1515706"/>
            <a:ext cx="9359457" cy="5028262"/>
          </a:xfrm>
          <a:custGeom>
            <a:avLst/>
            <a:gdLst/>
            <a:ahLst/>
            <a:cxnLst/>
            <a:rect l="l" t="t" r="r" b="b"/>
            <a:pathLst>
              <a:path w="9359457" h="5028262">
                <a:moveTo>
                  <a:pt x="0" y="0"/>
                </a:moveTo>
                <a:lnTo>
                  <a:pt x="9359457" y="0"/>
                </a:lnTo>
                <a:lnTo>
                  <a:pt x="9359457" y="5028262"/>
                </a:lnTo>
                <a:lnTo>
                  <a:pt x="0" y="5028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40" b="-268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515706"/>
            <a:chOff x="0" y="0"/>
            <a:chExt cx="4816593" cy="3991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399198"/>
            </a:xfrm>
            <a:custGeom>
              <a:avLst/>
              <a:gdLst/>
              <a:ahLst/>
              <a:cxnLst/>
              <a:rect l="l" t="t" r="r" b="b"/>
              <a:pathLst>
                <a:path w="4816592" h="399198">
                  <a:moveTo>
                    <a:pt x="0" y="0"/>
                  </a:moveTo>
                  <a:lnTo>
                    <a:pt x="4816592" y="0"/>
                  </a:lnTo>
                  <a:lnTo>
                    <a:pt x="4816592" y="399198"/>
                  </a:lnTo>
                  <a:lnTo>
                    <a:pt x="0" y="399198"/>
                  </a:lnTo>
                  <a:close/>
                </a:path>
              </a:pathLst>
            </a:custGeom>
            <a:solidFill>
              <a:srgbClr val="0513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446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9"/>
                </a:lnSpc>
              </a:pPr>
              <a:r>
                <a:rPr lang="en-US" sz="40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5. What are the distribution on theft cases on the basis of  vehicle name?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359457" y="1515706"/>
            <a:ext cx="8928543" cy="5277603"/>
          </a:xfrm>
          <a:custGeom>
            <a:avLst/>
            <a:gdLst/>
            <a:ahLst/>
            <a:cxnLst/>
            <a:rect l="l" t="t" r="r" b="b"/>
            <a:pathLst>
              <a:path w="8928543" h="5277603">
                <a:moveTo>
                  <a:pt x="0" y="0"/>
                </a:moveTo>
                <a:lnTo>
                  <a:pt x="8928543" y="0"/>
                </a:lnTo>
                <a:lnTo>
                  <a:pt x="8928543" y="5277603"/>
                </a:lnTo>
                <a:lnTo>
                  <a:pt x="0" y="527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65" r="-4912" b="-25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6688534"/>
            <a:ext cx="18288000" cy="371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600" lvl="1" indent="-275800">
              <a:lnSpc>
                <a:spcPts val="4241"/>
              </a:lnSpc>
              <a:buFont typeface="Arial"/>
              <a:buChar char="•"/>
            </a:pPr>
            <a:r>
              <a:rPr lang="en-US" sz="255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Toyota has the highest number of reported theft cases, making it the most targeted vehicle brand.</a:t>
            </a:r>
          </a:p>
          <a:p>
            <a:pPr marL="551600" lvl="1" indent="-275800">
              <a:lnSpc>
                <a:spcPts val="4241"/>
              </a:lnSpc>
              <a:buFont typeface="Arial"/>
              <a:buChar char="•"/>
            </a:pPr>
            <a:r>
              <a:rPr lang="en-US" sz="255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Trailers also have a significant number of theft cases, indicating a demand for stolen utility vehicles.</a:t>
            </a:r>
          </a:p>
          <a:p>
            <a:pPr marL="551600" lvl="1" indent="-275800">
              <a:lnSpc>
                <a:spcPts val="4241"/>
              </a:lnSpc>
              <a:buFont typeface="Arial"/>
              <a:buChar char="•"/>
            </a:pPr>
            <a:r>
              <a:rPr lang="en-US" sz="255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Nissan and Mazda are among the top stolen brands, suggesting their popularity and lack of advanced security features.</a:t>
            </a:r>
          </a:p>
          <a:p>
            <a:pPr marL="551600" lvl="1" indent="-275800">
              <a:lnSpc>
                <a:spcPts val="4241"/>
              </a:lnSpc>
              <a:buFont typeface="Arial"/>
              <a:buChar char="•"/>
            </a:pPr>
            <a:r>
              <a:rPr lang="en-US" sz="255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Subaru, Suzuki, and Holden have relatively lower theft cases, which could be attributed to lower demand in the black market or has better security systems.</a:t>
            </a:r>
          </a:p>
          <a:p>
            <a:pPr algn="ctr">
              <a:lnSpc>
                <a:spcPts val="4241"/>
              </a:lnSpc>
              <a:spcBef>
                <a:spcPct val="0"/>
              </a:spcBef>
            </a:pPr>
            <a:endParaRPr lang="en-US" sz="2554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937</Words>
  <Application>Microsoft Office PowerPoint</Application>
  <PresentationFormat>Custom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Sauce Bold</vt:lpstr>
      <vt:lpstr>Montserrat</vt:lpstr>
      <vt:lpstr>Calibri</vt:lpstr>
      <vt:lpstr>Open Sauce</vt:lpstr>
      <vt:lpstr>Open Sauce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Project</dc:title>
  <cp:lastModifiedBy>Aniket Tiwari</cp:lastModifiedBy>
  <cp:revision>6</cp:revision>
  <dcterms:created xsi:type="dcterms:W3CDTF">2006-08-16T00:00:00Z</dcterms:created>
  <dcterms:modified xsi:type="dcterms:W3CDTF">2025-03-25T11:17:57Z</dcterms:modified>
  <dc:identifier>DAGhiZZQ1dg</dc:identifier>
</cp:coreProperties>
</file>